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78" r:id="rId3"/>
    <p:sldId id="279" r:id="rId4"/>
    <p:sldId id="280" r:id="rId5"/>
    <p:sldId id="284" r:id="rId6"/>
    <p:sldId id="276" r:id="rId7"/>
    <p:sldId id="275" r:id="rId8"/>
    <p:sldId id="281" r:id="rId9"/>
    <p:sldId id="282" r:id="rId10"/>
    <p:sldId id="257" r:id="rId11"/>
    <p:sldId id="283" r:id="rId12"/>
    <p:sldId id="259" r:id="rId13"/>
    <p:sldId id="260" r:id="rId14"/>
    <p:sldId id="266" r:id="rId15"/>
    <p:sldId id="261" r:id="rId16"/>
    <p:sldId id="271" r:id="rId17"/>
    <p:sldId id="272" r:id="rId18"/>
    <p:sldId id="273" r:id="rId19"/>
    <p:sldId id="274" r:id="rId20"/>
    <p:sldId id="285" r:id="rId21"/>
    <p:sldId id="262" r:id="rId22"/>
    <p:sldId id="263" r:id="rId23"/>
    <p:sldId id="287" r:id="rId24"/>
    <p:sldId id="300" r:id="rId25"/>
    <p:sldId id="294" r:id="rId26"/>
    <p:sldId id="305" r:id="rId27"/>
    <p:sldId id="311" r:id="rId28"/>
    <p:sldId id="312" r:id="rId29"/>
    <p:sldId id="307" r:id="rId30"/>
    <p:sldId id="313" r:id="rId31"/>
    <p:sldId id="326" r:id="rId32"/>
    <p:sldId id="327" r:id="rId33"/>
    <p:sldId id="310" r:id="rId34"/>
    <p:sldId id="324" r:id="rId35"/>
    <p:sldId id="330" r:id="rId36"/>
    <p:sldId id="331" r:id="rId37"/>
    <p:sldId id="332" r:id="rId38"/>
    <p:sldId id="334" r:id="rId39"/>
    <p:sldId id="337" r:id="rId40"/>
    <p:sldId id="338" r:id="rId41"/>
    <p:sldId id="339" r:id="rId42"/>
    <p:sldId id="336" r:id="rId43"/>
    <p:sldId id="356" r:id="rId44"/>
    <p:sldId id="325" r:id="rId45"/>
    <p:sldId id="357" r:id="rId46"/>
    <p:sldId id="308" r:id="rId47"/>
    <p:sldId id="309" r:id="rId48"/>
    <p:sldId id="358" r:id="rId49"/>
    <p:sldId id="360" r:id="rId50"/>
    <p:sldId id="315" r:id="rId51"/>
    <p:sldId id="317" r:id="rId52"/>
    <p:sldId id="316" r:id="rId53"/>
    <p:sldId id="321" r:id="rId54"/>
    <p:sldId id="320" r:id="rId55"/>
    <p:sldId id="322" r:id="rId56"/>
    <p:sldId id="323" r:id="rId57"/>
    <p:sldId id="292" r:id="rId58"/>
    <p:sldId id="341" r:id="rId59"/>
    <p:sldId id="342" r:id="rId60"/>
    <p:sldId id="343" r:id="rId61"/>
    <p:sldId id="349" r:id="rId62"/>
    <p:sldId id="350" r:id="rId63"/>
    <p:sldId id="344" r:id="rId64"/>
    <p:sldId id="345" r:id="rId65"/>
    <p:sldId id="346" r:id="rId66"/>
    <p:sldId id="347" r:id="rId67"/>
    <p:sldId id="286" r:id="rId68"/>
    <p:sldId id="348" r:id="rId69"/>
    <p:sldId id="299" r:id="rId70"/>
    <p:sldId id="351" r:id="rId71"/>
    <p:sldId id="354" r:id="rId72"/>
    <p:sldId id="265" r:id="rId73"/>
    <p:sldId id="355" r:id="rId74"/>
    <p:sldId id="353" r:id="rId75"/>
    <p:sldId id="352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6" d="100"/>
          <a:sy n="106" d="100"/>
        </p:scale>
        <p:origin x="-17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2326-E06D-F74C-BD5D-9BAF541B5DB4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A22FA-014A-3742-AE69-36D23C33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89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a mathematical construct to fit a model to historical data, and use this model to forecast the future.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A22FA-014A-3742-AE69-36D23C33AA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3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1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1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0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3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2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4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8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29.e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30.emf"/><Relationship Id="rId8" Type="http://schemas.openxmlformats.org/officeDocument/2006/relationships/oleObject" Target="../embeddings/Microsoft_Equation3.bin"/><Relationship Id="rId9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Microsoft_Equation4.bin"/><Relationship Id="rId5" Type="http://schemas.openxmlformats.org/officeDocument/2006/relationships/image" Target="../media/image29.emf"/><Relationship Id="rId6" Type="http://schemas.openxmlformats.org/officeDocument/2006/relationships/image" Target="../media/image3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Microsoft_Equation5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Microsoft_Equation6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oleObject" Target="../embeddings/Microsoft_Equation7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eat.massey.ac.nz/personal/s.r.marsland/MLBook.html" TargetMode="External"/><Relationship Id="rId4" Type="http://schemas.openxmlformats.org/officeDocument/2006/relationships/hyperlink" Target="http://sebastianraschka.com/Articles/2015_singlelayer_neurons.html" TargetMode="External"/><Relationship Id="rId5" Type="http://schemas.openxmlformats.org/officeDocument/2006/relationships/hyperlink" Target="http://www.emergentmind.com/neural-network" TargetMode="External"/><Relationship Id="rId6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amtrask.github.io/2015/07/12/basic-python-network/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1_ANN_histo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23"/>
            <a:ext cx="9144000" cy="4298156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64171" y="1537916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169" y="483999"/>
            <a:ext cx="1214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1940s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Birth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57774" y="1259233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5448" y="205316"/>
            <a:ext cx="1467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1970s</a:t>
            </a:r>
          </a:p>
          <a:p>
            <a:pPr algn="ctr"/>
            <a:r>
              <a:rPr lang="en-US" sz="3200" dirty="0">
                <a:latin typeface="Chalkboard"/>
                <a:cs typeface="Chalkboard"/>
              </a:rPr>
              <a:t>W</a:t>
            </a:r>
            <a:r>
              <a:rPr lang="en-US" sz="3200" dirty="0" smtClean="0">
                <a:latin typeface="Chalkboard"/>
                <a:cs typeface="Chalkboard"/>
              </a:rPr>
              <a:t>inter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628898" y="1140056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0159" y="97790"/>
            <a:ext cx="15798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1980s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Rebirth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761233" y="1116755"/>
            <a:ext cx="0" cy="544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29897" y="62838"/>
            <a:ext cx="1125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2006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Deep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15974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846"/>
            <a:ext cx="9144000" cy="5416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164"/>
          <a:stretch/>
        </p:blipFill>
        <p:spPr>
          <a:xfrm>
            <a:off x="6303796" y="3830872"/>
            <a:ext cx="2840204" cy="30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9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3_Input_output_sys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" y="2320471"/>
            <a:ext cx="7620000" cy="26162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ANN in simple view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6792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4_Artificial_neural_netw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92" y="1531238"/>
            <a:ext cx="5687568" cy="5079492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ANN jargons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9027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5_weight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8" y="2292359"/>
            <a:ext cx="7264400" cy="22479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What’re the weights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71729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6_sheldon_and_oba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2</a:t>
              </a:r>
              <a:endParaRPr lang="en-US" sz="28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w</a:t>
              </a:r>
              <a:r>
                <a:rPr lang="en-US" sz="2800" baseline="-25000" dirty="0" err="1" smtClean="0"/>
                <a:t>n</a:t>
              </a:r>
              <a:endParaRPr lang="en-US" sz="28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F(eye×w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nose×w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mouth×w</a:t>
              </a:r>
              <a:r>
                <a:rPr lang="en-US" sz="2000" baseline="-25000" dirty="0" err="1" smtClean="0"/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9486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2</a:t>
              </a:r>
              <a:endParaRPr lang="en-US" sz="28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w</a:t>
              </a:r>
              <a:r>
                <a:rPr lang="en-US" sz="2800" baseline="-25000" dirty="0" err="1" smtClean="0"/>
                <a:t>n</a:t>
              </a:r>
              <a:endParaRPr lang="en-US" sz="28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F(eye×w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nose×w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mouth×w</a:t>
              </a:r>
              <a:r>
                <a:rPr lang="en-US" sz="2000" baseline="-25000" dirty="0" err="1" smtClean="0"/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577" y="5131639"/>
            <a:ext cx="1726361" cy="172636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03591" y="4167614"/>
            <a:ext cx="4349568" cy="2441683"/>
            <a:chOff x="2803591" y="4167614"/>
            <a:chExt cx="4349568" cy="2441683"/>
          </a:xfrm>
          <a:effectLst/>
        </p:grpSpPr>
        <p:sp>
          <p:nvSpPr>
            <p:cNvPr id="26" name="Left Brace 25"/>
            <p:cNvSpPr/>
            <p:nvPr/>
          </p:nvSpPr>
          <p:spPr>
            <a:xfrm>
              <a:off x="6977980" y="4167614"/>
              <a:ext cx="175179" cy="2441683"/>
            </a:xfrm>
            <a:prstGeom prst="lef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803591" y="5912698"/>
              <a:ext cx="3984611" cy="19708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906762" y="5912698"/>
            <a:ext cx="189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feedback</a:t>
            </a:r>
            <a:endParaRPr lang="en-US" sz="3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59162" y="5420469"/>
            <a:ext cx="1140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error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380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1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2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err="1" smtClean="0">
                  <a:solidFill>
                    <a:srgbClr val="0000FF"/>
                  </a:solidFill>
                </a:rPr>
                <a:t>n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</a:t>
              </a:r>
              <a:r>
                <a:rPr lang="en-US" sz="2000" dirty="0" smtClean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</a:t>
              </a:r>
              <a:r>
                <a:rPr lang="en-US" sz="2000" dirty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</a:t>
              </a:r>
              <a:r>
                <a:rPr lang="en-US" sz="2000" dirty="0" err="1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577" y="5131639"/>
            <a:ext cx="1726361" cy="172636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03591" y="4167614"/>
            <a:ext cx="4349568" cy="2441683"/>
            <a:chOff x="2803591" y="4167614"/>
            <a:chExt cx="4349568" cy="2441683"/>
          </a:xfrm>
          <a:effectLst/>
        </p:grpSpPr>
        <p:sp>
          <p:nvSpPr>
            <p:cNvPr id="26" name="Left Brace 25"/>
            <p:cNvSpPr/>
            <p:nvPr/>
          </p:nvSpPr>
          <p:spPr>
            <a:xfrm>
              <a:off x="6977980" y="4167614"/>
              <a:ext cx="175179" cy="2441683"/>
            </a:xfrm>
            <a:prstGeom prst="lef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803591" y="5912698"/>
              <a:ext cx="3984611" cy="19708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906762" y="5912698"/>
            <a:ext cx="189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feedback</a:t>
            </a:r>
            <a:endParaRPr lang="en-US" sz="36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59162" y="5420469"/>
            <a:ext cx="1140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error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78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912" y="2709679"/>
            <a:ext cx="2148088" cy="2576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1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2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err="1" smtClean="0">
                  <a:solidFill>
                    <a:srgbClr val="0000FF"/>
                  </a:solidFill>
                </a:rPr>
                <a:t>n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</a:t>
              </a:r>
              <a:r>
                <a:rPr lang="en-US" sz="2000" dirty="0" smtClean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</a:t>
              </a:r>
              <a:r>
                <a:rPr lang="en-US" sz="2000" dirty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</a:t>
              </a:r>
              <a:r>
                <a:rPr lang="en-US" sz="2000" dirty="0" err="1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6367336" y="3975933"/>
            <a:ext cx="78582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050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65" y="1474679"/>
            <a:ext cx="8686800" cy="146134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 basics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2991" y="3700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Qingkai Kong</a:t>
            </a:r>
          </a:p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2016-12-02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89727" y="6378421"/>
            <a:ext cx="405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seismo.berkeley.edu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qingkaikong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550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5440" y="1865743"/>
            <a:ext cx="2480166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Step by step ANN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Perceptron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Chalkboard"/>
                <a:cs typeface="Chalkboard"/>
              </a:rPr>
              <a:t>Backpropagation</a:t>
            </a:r>
            <a:endParaRPr lang="en-US" sz="2000" dirty="0" smtClean="0">
              <a:latin typeface="Chalkboard"/>
              <a:cs typeface="Chalkboar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80738" y="1153105"/>
            <a:ext cx="2574010" cy="733824"/>
            <a:chOff x="4680738" y="1153105"/>
            <a:chExt cx="2574010" cy="733824"/>
          </a:xfrm>
        </p:grpSpPr>
        <p:sp>
          <p:nvSpPr>
            <p:cNvPr id="12" name="TextBox 11"/>
            <p:cNvSpPr txBox="1"/>
            <p:nvPr/>
          </p:nvSpPr>
          <p:spPr>
            <a:xfrm>
              <a:off x="4680738" y="1153105"/>
              <a:ext cx="257401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6A6A6"/>
                  </a:solidFill>
                  <a:latin typeface="Chalkboard"/>
                  <a:cs typeface="Chalkboard"/>
                </a:rPr>
                <a:t>Real world example</a:t>
              </a:r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>
              <a:off x="5967743" y="1553215"/>
              <a:ext cx="166195" cy="333714"/>
            </a:xfrm>
            <a:prstGeom prst="straightConnector1">
              <a:avLst/>
            </a:prstGeom>
            <a:ln w="38100">
              <a:solidFill>
                <a:srgbClr val="A6A6A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80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33648"/>
            <a:ext cx="8890000" cy="533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68786" y="6297744"/>
            <a:ext cx="3554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arxiv.org</a:t>
            </a:r>
            <a:r>
              <a:rPr lang="en-US" dirty="0">
                <a:solidFill>
                  <a:srgbClr val="0000FF"/>
                </a:solidFill>
              </a:rPr>
              <a:t>/abs/1508.06576v1</a:t>
            </a:r>
          </a:p>
        </p:txBody>
      </p:sp>
      <p:sp>
        <p:nvSpPr>
          <p:cNvPr id="3" name="Rectangle 2"/>
          <p:cNvSpPr/>
          <p:nvPr/>
        </p:nvSpPr>
        <p:spPr>
          <a:xfrm>
            <a:off x="6955859" y="6494057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deepart.io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Application: Learn arts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62000"/>
            <a:ext cx="8890000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641" y="6096000"/>
            <a:ext cx="6720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junkhost.com</a:t>
            </a:r>
            <a:r>
              <a:rPr lang="en-US" dirty="0">
                <a:solidFill>
                  <a:srgbClr val="0000FF"/>
                </a:solidFill>
              </a:rPr>
              <a:t>/2016/03/man-combines-random-peoples-photos-using-neural-networks-and-the-results-are-amazing/</a:t>
            </a:r>
          </a:p>
        </p:txBody>
      </p:sp>
    </p:spTree>
    <p:extLst>
      <p:ext uri="{BB962C8B-B14F-4D97-AF65-F5344CB8AC3E}">
        <p14:creationId xmlns:p14="http://schemas.microsoft.com/office/powerpoint/2010/main" val="825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bias</a:t>
            </a:r>
            <a:endParaRPr lang="en-US" sz="2400" b="1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83948" y="5480352"/>
            <a:ext cx="67988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 smtClean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endParaRPr lang="en-US" sz="2400" baseline="-25000" dirty="0" smtClean="0"/>
          </a:p>
          <a:p>
            <a:endParaRPr lang="en-US" sz="2400" baseline="-25000" dirty="0"/>
          </a:p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f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f(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)</a:t>
            </a:r>
            <a:endParaRPr lang="en-US" sz="2400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409700" y="1769840"/>
            <a:ext cx="6324600" cy="3288732"/>
            <a:chOff x="1409700" y="1769840"/>
            <a:chExt cx="6324600" cy="32887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1769840"/>
              <a:ext cx="6324600" cy="2743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715073" y="4535352"/>
              <a:ext cx="58733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  <a:latin typeface="Helvetica"/>
                  <a:cs typeface="Helvetica"/>
                </a:rPr>
                <a:t>z</a:t>
              </a:r>
              <a:r>
                <a:rPr lang="en-US" sz="2800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 = </a:t>
              </a:r>
              <a:r>
                <a:rPr lang="en-US" sz="2800" b="1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ω</a:t>
              </a:r>
              <a:r>
                <a:rPr lang="en-US" sz="2800" b="1" baseline="-250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0</a:t>
              </a:r>
              <a:r>
                <a:rPr lang="en-US" sz="2800" b="1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x</a:t>
              </a:r>
              <a:r>
                <a:rPr lang="en-US" sz="2800" b="1" baseline="-250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0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1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1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2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2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3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3</a:t>
              </a:r>
              <a:r>
                <a:rPr lang="en-US" sz="2800" b="1" dirty="0">
                  <a:latin typeface="Helvetica"/>
                  <a:cs typeface="Helvetica"/>
                </a:rPr>
                <a:t>+…+</a:t>
              </a:r>
              <a:r>
                <a:rPr lang="en-US" sz="2800" b="1" dirty="0" err="1">
                  <a:latin typeface="Helvetica"/>
                  <a:cs typeface="Helvetica"/>
                </a:rPr>
                <a:t>ω</a:t>
              </a:r>
              <a:r>
                <a:rPr lang="en-US" sz="2800" b="1" baseline="-25000" dirty="0" err="1">
                  <a:latin typeface="Helvetica"/>
                  <a:cs typeface="Helvetica"/>
                </a:rPr>
                <a:t>n</a:t>
              </a:r>
              <a:r>
                <a:rPr lang="en-US" sz="2800" b="1" dirty="0" err="1">
                  <a:latin typeface="Helvetica"/>
                  <a:cs typeface="Helvetica"/>
                </a:rPr>
                <a:t>x</a:t>
              </a:r>
              <a:r>
                <a:rPr lang="en-US" sz="2800" b="1" baseline="-25000" dirty="0" err="1">
                  <a:latin typeface="Helvetica"/>
                  <a:cs typeface="Helvetica"/>
                </a:rPr>
                <a:t>n</a:t>
              </a:r>
              <a:endParaRPr lang="en-US" sz="2800" baseline="-250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391156" y="2011701"/>
              <a:ext cx="1341799" cy="1007676"/>
              <a:chOff x="5391156" y="2011701"/>
              <a:chExt cx="1341799" cy="100767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391156" y="2261636"/>
                <a:ext cx="1341799" cy="7577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807123" y="2011701"/>
                <a:ext cx="662264" cy="4519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9037148"/>
                </p:ext>
              </p:extLst>
            </p:nvPr>
          </p:nvGraphicFramePr>
          <p:xfrm>
            <a:off x="5494232" y="2083591"/>
            <a:ext cx="1343577" cy="1225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2" name="Equation" r:id="rId4" imgW="431800" imgH="393700" progId="Equation.3">
                    <p:embed/>
                  </p:oleObj>
                </mc:Choice>
                <mc:Fallback>
                  <p:oleObj name="Equation" r:id="rId4" imgW="4318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94232" y="2083591"/>
                          <a:ext cx="1343577" cy="12250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7000" y="348823"/>
            <a:ext cx="8686800" cy="1163403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rgbClr val="376092"/>
                </a:solidFill>
                <a:latin typeface="Chalkboard"/>
                <a:cs typeface="Chalkboard"/>
              </a:rPr>
              <a:t>More activation function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86462"/>
              </p:ext>
            </p:extLst>
          </p:nvPr>
        </p:nvGraphicFramePr>
        <p:xfrm>
          <a:off x="306346" y="5382057"/>
          <a:ext cx="2608262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3" name="Equation" r:id="rId6" imgW="838200" imgH="393700" progId="Equation.3">
                  <p:embed/>
                </p:oleObj>
              </mc:Choice>
              <mc:Fallback>
                <p:oleObj name="Equation" r:id="rId6" imgW="838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6346" y="5382057"/>
                        <a:ext cx="2608262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448891"/>
              </p:ext>
            </p:extLst>
          </p:nvPr>
        </p:nvGraphicFramePr>
        <p:xfrm>
          <a:off x="4147054" y="5382057"/>
          <a:ext cx="418941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Equation" r:id="rId8" imgW="1346200" imgH="393700" progId="Equation.3">
                  <p:embed/>
                </p:oleObj>
              </mc:Choice>
              <mc:Fallback>
                <p:oleObj name="Equation" r:id="rId8" imgW="1346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7054" y="5382057"/>
                        <a:ext cx="4189413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107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bias</a:t>
            </a:r>
            <a:endParaRPr lang="en-US" sz="2400" b="1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83948" y="5377252"/>
            <a:ext cx="679882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 smtClean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endParaRPr lang="en-US" sz="2400" baseline="-25000" dirty="0"/>
          </a:p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f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f(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)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y = f (This is our estimation)</a:t>
            </a:r>
          </a:p>
        </p:txBody>
      </p:sp>
    </p:spTree>
    <p:extLst>
      <p:ext uri="{BB962C8B-B14F-4D97-AF65-F5344CB8AC3E}">
        <p14:creationId xmlns:p14="http://schemas.microsoft.com/office/powerpoint/2010/main" val="415449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bias</a:t>
            </a:r>
            <a:endParaRPr lang="en-US" sz="2400" b="1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65402" y="5595433"/>
            <a:ext cx="522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Error = Target - Estimation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576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6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253913" y="2721192"/>
            <a:ext cx="6898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Error = Target - Estimation</a:t>
            </a:r>
            <a:endParaRPr lang="en-US" sz="4800" b="1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update weights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96291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253913" y="2721192"/>
            <a:ext cx="6898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Error = Target - Estimation</a:t>
            </a:r>
            <a:endParaRPr lang="en-US" sz="4800" b="1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update weights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200" y="4164372"/>
            <a:ext cx="78144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Learning:</a:t>
            </a:r>
          </a:p>
          <a:p>
            <a:r>
              <a:rPr lang="en-US" sz="3200" b="1" dirty="0" smtClean="0"/>
              <a:t>Update weights to reduce error next time!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0129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522" y="1528824"/>
            <a:ext cx="4660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Error = Target - Estimation</a:t>
            </a:r>
            <a:endParaRPr lang="en-US" sz="32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49726" y="2221434"/>
            <a:ext cx="2237887" cy="2007363"/>
            <a:chOff x="1001578" y="2113600"/>
            <a:chExt cx="2237887" cy="2007363"/>
          </a:xfrm>
        </p:grpSpPr>
        <p:sp>
          <p:nvSpPr>
            <p:cNvPr id="7" name="TextBox 6"/>
            <p:cNvSpPr txBox="1"/>
            <p:nvPr/>
          </p:nvSpPr>
          <p:spPr>
            <a:xfrm>
              <a:off x="1210425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FF0000"/>
                  </a:solidFill>
                </a:rPr>
                <a:t>0 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5214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008000"/>
                  </a:solidFill>
                </a:rPr>
                <a:t>1</a:t>
              </a:r>
              <a:endParaRPr lang="en-US" sz="6000" b="1" dirty="0">
                <a:solidFill>
                  <a:srgbClr val="008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578" y="2113600"/>
              <a:ext cx="22378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/>
                <a:t>Target</a:t>
              </a:r>
              <a:endParaRPr lang="en-US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345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522" y="1528824"/>
            <a:ext cx="4660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Error = Target - Estimation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1161" y="4049073"/>
            <a:ext cx="728917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Three cases: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&lt; 0: 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r>
              <a:rPr lang="en-US" sz="3200" b="1" dirty="0" smtClean="0"/>
              <a:t>, estimation is not 0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&gt; 0: Target </a:t>
            </a:r>
            <a:r>
              <a:rPr lang="en-US" sz="3200" b="1" dirty="0"/>
              <a:t>is </a:t>
            </a:r>
            <a:r>
              <a:rPr lang="en-US" sz="3200" b="1" dirty="0" smtClean="0">
                <a:solidFill>
                  <a:srgbClr val="008000"/>
                </a:solidFill>
              </a:rPr>
              <a:t>1</a:t>
            </a:r>
            <a:r>
              <a:rPr lang="en-US" sz="3200" b="1" dirty="0" smtClean="0"/>
              <a:t>, estimation </a:t>
            </a:r>
            <a:r>
              <a:rPr lang="en-US" sz="3200" b="1" dirty="0"/>
              <a:t>is </a:t>
            </a:r>
            <a:r>
              <a:rPr lang="en-US" sz="3200" b="1" dirty="0" smtClean="0"/>
              <a:t>not 1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= 0: Estimation correct</a:t>
            </a:r>
            <a:endParaRPr lang="en-US" sz="32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49726" y="2221434"/>
            <a:ext cx="2237887" cy="2007363"/>
            <a:chOff x="1001578" y="2113600"/>
            <a:chExt cx="2237887" cy="2007363"/>
          </a:xfrm>
        </p:grpSpPr>
        <p:sp>
          <p:nvSpPr>
            <p:cNvPr id="7" name="TextBox 6"/>
            <p:cNvSpPr txBox="1"/>
            <p:nvPr/>
          </p:nvSpPr>
          <p:spPr>
            <a:xfrm>
              <a:off x="1210425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FF0000"/>
                  </a:solidFill>
                </a:rPr>
                <a:t>0 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5214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008000"/>
                  </a:solidFill>
                </a:rPr>
                <a:t>1</a:t>
              </a:r>
              <a:endParaRPr lang="en-US" sz="6000" b="1" dirty="0">
                <a:solidFill>
                  <a:srgbClr val="008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578" y="2113600"/>
              <a:ext cx="22378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/>
                <a:t>Target</a:t>
              </a:r>
              <a:endParaRPr lang="en-US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163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728917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&lt; 0: 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r>
              <a:rPr lang="en-US" sz="3200" b="1" dirty="0" smtClean="0"/>
              <a:t>, estimation is not 0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3932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80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56509" y="3391862"/>
            <a:ext cx="6324600" cy="2743200"/>
            <a:chOff x="1409700" y="1769840"/>
            <a:chExt cx="6324600" cy="2743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1769840"/>
              <a:ext cx="6324600" cy="27432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5391156" y="2011701"/>
              <a:ext cx="1341799" cy="1007676"/>
              <a:chOff x="5391156" y="2011701"/>
              <a:chExt cx="1341799" cy="100767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391156" y="2261636"/>
                <a:ext cx="1341799" cy="7577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807123" y="2011701"/>
                <a:ext cx="662264" cy="4519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9873794"/>
                </p:ext>
              </p:extLst>
            </p:nvPr>
          </p:nvGraphicFramePr>
          <p:xfrm>
            <a:off x="5494232" y="2083591"/>
            <a:ext cx="1343577" cy="1225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7" name="Equation" r:id="rId4" imgW="431800" imgH="393700" progId="Equation.3">
                    <p:embed/>
                  </p:oleObj>
                </mc:Choice>
                <mc:Fallback>
                  <p:oleObj name="Equation" r:id="rId4" imgW="4318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94232" y="2083591"/>
                          <a:ext cx="1343577" cy="12250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4" name="Straight Connector 13"/>
          <p:cNvCxnSpPr/>
          <p:nvPr/>
        </p:nvCxnSpPr>
        <p:spPr>
          <a:xfrm>
            <a:off x="1773862" y="5168592"/>
            <a:ext cx="270567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79537" y="5168592"/>
            <a:ext cx="0" cy="71889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95457" y="6003602"/>
            <a:ext cx="36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z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323075" y="6410299"/>
            <a:ext cx="197238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73862" y="6046463"/>
            <a:ext cx="1277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z</a:t>
            </a:r>
            <a:r>
              <a:rPr lang="en-US" sz="3600" b="1" baseline="-25000" dirty="0" smtClean="0"/>
              <a:t>update</a:t>
            </a:r>
            <a:endParaRPr lang="en-US" sz="3600" b="1" baseline="-25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7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  <a:endParaRPr lang="en-US" sz="4800" baseline="-25000" dirty="0"/>
          </a:p>
        </p:txBody>
      </p:sp>
    </p:spTree>
    <p:extLst>
      <p:ext uri="{BB962C8B-B14F-4D97-AF65-F5344CB8AC3E}">
        <p14:creationId xmlns:p14="http://schemas.microsoft.com/office/powerpoint/2010/main" val="232706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1487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</a:p>
          <a:p>
            <a:endParaRPr lang="en-US" sz="3200" b="1" baseline="-25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b="1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If we add error to the weights, we will reduce it! </a:t>
            </a:r>
            <a:endParaRPr lang="en-US" sz="3200" baseline="-25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7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1821" y="3696312"/>
            <a:ext cx="252980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Gentle 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1777" y="2308478"/>
            <a:ext cx="234218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Step by step ANN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80738" y="1153105"/>
            <a:ext cx="257401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Real world example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31777" y="4096422"/>
            <a:ext cx="395585" cy="7146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41625" y="2708588"/>
            <a:ext cx="395585" cy="7146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5967743" y="1553215"/>
            <a:ext cx="166195" cy="333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48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1487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</a:p>
          <a:p>
            <a:endParaRPr lang="en-US" sz="3200" b="1" baseline="-25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b="1" baseline="-25000" dirty="0" smtClean="0">
                <a:solidFill>
                  <a:srgbClr val="FF0000"/>
                </a:solidFill>
                <a:latin typeface="Helvetica"/>
                <a:cs typeface="Helvetica"/>
              </a:rPr>
              <a:t>But what if the inputs are negative </a:t>
            </a:r>
            <a:endParaRPr lang="en-US" sz="32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9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779743"/>
            <a:ext cx="636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Weights Delta = </a:t>
            </a:r>
            <a:r>
              <a:rPr lang="en-US" sz="4000" b="1" dirty="0" smtClean="0">
                <a:solidFill>
                  <a:srgbClr val="FF0000"/>
                </a:solidFill>
              </a:rPr>
              <a:t>Error</a:t>
            </a:r>
            <a:r>
              <a:rPr lang="en-US" sz="4000" b="1" dirty="0" smtClean="0"/>
              <a:t> × input</a:t>
            </a:r>
            <a:endParaRPr lang="en-US" sz="4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Weights update rules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7730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664"/>
          <a:stretch/>
        </p:blipFill>
        <p:spPr>
          <a:xfrm>
            <a:off x="165100" y="431800"/>
            <a:ext cx="8801100" cy="56428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85796" y="5842337"/>
            <a:ext cx="429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z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4716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5100" y="431800"/>
            <a:ext cx="8801100" cy="6241534"/>
            <a:chOff x="165100" y="431800"/>
            <a:chExt cx="8801100" cy="62415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5664"/>
            <a:stretch/>
          </p:blipFill>
          <p:spPr>
            <a:xfrm>
              <a:off x="165100" y="431800"/>
              <a:ext cx="8801100" cy="564289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785796" y="5842337"/>
              <a:ext cx="4293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/>
                <a:t>z</a:t>
              </a:r>
              <a:endParaRPr lang="en-US" sz="48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28799" y="1152562"/>
              <a:ext cx="176162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8000"/>
                  </a:solidFill>
                </a:rPr>
                <a:t>flat slope</a:t>
              </a:r>
              <a:endParaRPr lang="en-US" sz="3200" b="1" dirty="0">
                <a:solidFill>
                  <a:srgbClr val="008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19259" y="2946450"/>
              <a:ext cx="21287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00FF"/>
                  </a:solidFill>
                </a:rPr>
                <a:t>steep slope</a:t>
              </a:r>
              <a:endParaRPr lang="en-US" sz="3200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62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779743"/>
            <a:ext cx="7994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Weights Delta = </a:t>
            </a:r>
            <a:r>
              <a:rPr lang="en-US" sz="4000" b="1" dirty="0" smtClean="0">
                <a:solidFill>
                  <a:srgbClr val="FF0000"/>
                </a:solidFill>
              </a:rPr>
              <a:t>Error</a:t>
            </a:r>
            <a:r>
              <a:rPr lang="en-US" sz="4000" b="1" dirty="0" smtClean="0"/>
              <a:t> × </a:t>
            </a:r>
            <a:r>
              <a:rPr lang="en-US" sz="4000" b="1" dirty="0" smtClean="0">
                <a:solidFill>
                  <a:srgbClr val="008000"/>
                </a:solidFill>
              </a:rPr>
              <a:t>slope</a:t>
            </a:r>
            <a:r>
              <a:rPr lang="en-US" sz="4000" b="1" dirty="0" smtClean="0"/>
              <a:t> × input</a:t>
            </a:r>
            <a:endParaRPr lang="en-US" sz="4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Weights update rules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77876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5760" y="143780"/>
            <a:ext cx="74302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  <a:latin typeface="Chalkboard"/>
                <a:cs typeface="Chalkboard"/>
              </a:rPr>
              <a:t>Learn from example</a:t>
            </a:r>
            <a:endParaRPr lang="en-US" sz="6000" b="1" dirty="0">
              <a:solidFill>
                <a:srgbClr val="FFFF00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15385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9656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Learn from Example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61833"/>
              </p:ext>
            </p:extLst>
          </p:nvPr>
        </p:nvGraphicFramePr>
        <p:xfrm>
          <a:off x="263566" y="1756449"/>
          <a:ext cx="8674820" cy="376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4964"/>
                <a:gridCol w="1734964"/>
                <a:gridCol w="1734964"/>
                <a:gridCol w="1734964"/>
                <a:gridCol w="17349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Sample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Feature 1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Feature</a:t>
                      </a:r>
                      <a:r>
                        <a:rPr lang="en-US" sz="3100" b="1" baseline="0" dirty="0" smtClean="0"/>
                        <a:t> 2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Feature</a:t>
                      </a:r>
                      <a:r>
                        <a:rPr lang="en-US" sz="3100" b="1" baseline="0" dirty="0" smtClean="0"/>
                        <a:t> 3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Target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1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2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3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4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5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42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821"/>
            <a:ext cx="8229600" cy="58804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deal with errors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Oval 3"/>
          <p:cNvSpPr/>
          <p:nvPr/>
        </p:nvSpPr>
        <p:spPr>
          <a:xfrm>
            <a:off x="1991777" y="4005407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991777" y="519800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8373" y="215814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930920" y="3105522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7347" y="3187771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2" idx="6"/>
            <a:endCxn id="7" idx="2"/>
          </p:cNvCxnSpPr>
          <p:nvPr/>
        </p:nvCxnSpPr>
        <p:spPr>
          <a:xfrm>
            <a:off x="2928495" y="3337749"/>
            <a:ext cx="2002425" cy="2394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</p:cNvCxnSpPr>
          <p:nvPr/>
        </p:nvCxnSpPr>
        <p:spPr>
          <a:xfrm flipV="1">
            <a:off x="2935205" y="3827163"/>
            <a:ext cx="1995715" cy="1842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10633" y="3577236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12158" y="3119277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3579" y="3184589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402634" y="3105522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5349" y="1585369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5922" y="2232245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7556" y="424078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7556" y="543888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78887" y="2293255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Helvetica"/>
                <a:cs typeface="Helvetica"/>
              </a:rPr>
              <a:t>-0.166</a:t>
            </a:r>
            <a:endParaRPr lang="en-US" sz="2400" baseline="-25000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0111" y="3664824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-1.000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3493" y="4334355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-0.395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985067" y="286603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7556" y="310552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935205" y="3743895"/>
            <a:ext cx="2012142" cy="7332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01457" y="2953756"/>
            <a:ext cx="95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0.441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443363" y="1857636"/>
            <a:ext cx="720329" cy="720329"/>
            <a:chOff x="580574" y="1822092"/>
            <a:chExt cx="720329" cy="720329"/>
          </a:xfrm>
        </p:grpSpPr>
        <p:sp>
          <p:nvSpPr>
            <p:cNvPr id="27" name="Oval 26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163692" y="2472475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97336" y="4941100"/>
            <a:ext cx="4983794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= (-0.166)×1 + 0.441×1 + (-1)×1 + (-0.395)×1</a:t>
            </a:r>
          </a:p>
          <a:p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  = -1.12</a:t>
            </a:r>
          </a:p>
          <a:p>
            <a:endParaRPr lang="en-US" b="1" dirty="0">
              <a:latin typeface="Helvetica"/>
              <a:cs typeface="Helvetica"/>
            </a:endParaRPr>
          </a:p>
          <a:p>
            <a:r>
              <a:rPr lang="en-US" b="1" dirty="0" smtClean="0">
                <a:latin typeface="Helvetica"/>
                <a:cs typeface="Helvetica"/>
              </a:rPr>
              <a:t>f(-1.12) = 1/(1+e</a:t>
            </a:r>
            <a:r>
              <a:rPr lang="en-US" b="1" baseline="30000" dirty="0" smtClean="0">
                <a:latin typeface="Helvetica"/>
                <a:cs typeface="Helvetica"/>
              </a:rPr>
              <a:t>-1.12</a:t>
            </a:r>
            <a:r>
              <a:rPr lang="en-US" b="1" dirty="0" smtClean="0">
                <a:latin typeface="Helvetica"/>
                <a:cs typeface="Helvetica"/>
              </a:rPr>
              <a:t>) = 0.246</a:t>
            </a:r>
          </a:p>
          <a:p>
            <a:endParaRPr lang="en-US" b="1" dirty="0">
              <a:latin typeface="Helvetica"/>
              <a:cs typeface="Helvetica"/>
            </a:endParaRPr>
          </a:p>
          <a:p>
            <a:r>
              <a:rPr lang="en-US" b="1" dirty="0" smtClean="0">
                <a:latin typeface="Helvetica"/>
                <a:cs typeface="Helvetica"/>
              </a:rPr>
              <a:t>Error = 1 – 0.246 = 0.754</a:t>
            </a:r>
            <a:endParaRPr lang="en-US" b="1" dirty="0">
              <a:latin typeface="Helvetica"/>
              <a:cs typeface="Helvetica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42595"/>
              </p:ext>
            </p:extLst>
          </p:nvPr>
        </p:nvGraphicFramePr>
        <p:xfrm>
          <a:off x="2845621" y="790788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Sample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 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</a:t>
                      </a:r>
                      <a:r>
                        <a:rPr lang="en-US" b="1" baseline="0" dirty="0" smtClean="0"/>
                        <a:t> 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</a:t>
                      </a:r>
                      <a:r>
                        <a:rPr lang="en-US" b="1" baseline="0" dirty="0" smtClean="0"/>
                        <a:t> 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Target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42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30514" y="601645"/>
            <a:ext cx="7250595" cy="4630983"/>
            <a:chOff x="530514" y="601645"/>
            <a:chExt cx="7250595" cy="4630983"/>
          </a:xfrm>
        </p:grpSpPr>
        <p:grpSp>
          <p:nvGrpSpPr>
            <p:cNvPr id="4" name="Group 3"/>
            <p:cNvGrpSpPr/>
            <p:nvPr/>
          </p:nvGrpSpPr>
          <p:grpSpPr>
            <a:xfrm>
              <a:off x="1456509" y="2058429"/>
              <a:ext cx="6324600" cy="2743200"/>
              <a:chOff x="1409700" y="1769840"/>
              <a:chExt cx="6324600" cy="2743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700" y="1769840"/>
                <a:ext cx="6324600" cy="2743200"/>
              </a:xfrm>
              <a:prstGeom prst="rect">
                <a:avLst/>
              </a:prstGeom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5391156" y="2011701"/>
                <a:ext cx="1341799" cy="1007676"/>
                <a:chOff x="5391156" y="2011701"/>
                <a:chExt cx="1341799" cy="1007676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391156" y="2261636"/>
                  <a:ext cx="1341799" cy="7577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5807123" y="2011701"/>
                  <a:ext cx="662264" cy="4519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aphicFrame>
            <p:nvGraphicFramePr>
              <p:cNvPr id="7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1591140"/>
                  </p:ext>
                </p:extLst>
              </p:nvPr>
            </p:nvGraphicFramePr>
            <p:xfrm>
              <a:off x="5494232" y="2083591"/>
              <a:ext cx="1343577" cy="12250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38" name="Equation" r:id="rId4" imgW="431800" imgH="393700" progId="Equation.3">
                      <p:embed/>
                    </p:oleObj>
                  </mc:Choice>
                  <mc:Fallback>
                    <p:oleObj name="Equation" r:id="rId4" imgW="431800" imgH="393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5494232" y="2083591"/>
                            <a:ext cx="1343577" cy="122502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0" name="Straight Connector 9"/>
            <p:cNvCxnSpPr/>
            <p:nvPr/>
          </p:nvCxnSpPr>
          <p:spPr>
            <a:xfrm>
              <a:off x="1773862" y="3974361"/>
              <a:ext cx="26109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72827" y="3962379"/>
              <a:ext cx="0" cy="58718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88747" y="4586297"/>
              <a:ext cx="368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z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556907" y="4981126"/>
              <a:ext cx="121550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877589" y="4586297"/>
              <a:ext cx="12772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z</a:t>
              </a:r>
              <a:r>
                <a:rPr lang="en-US" sz="3600" b="1" baseline="-25000" dirty="0" smtClean="0"/>
                <a:t>update</a:t>
              </a:r>
              <a:endParaRPr lang="en-US" sz="3600" b="1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0514" y="601645"/>
              <a:ext cx="4572000" cy="175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Target: 1</a:t>
              </a:r>
              <a:endParaRPr lang="en-US" sz="3600" b="1" dirty="0"/>
            </a:p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Estimation: 0.246</a:t>
              </a:r>
            </a:p>
            <a:p>
              <a:endParaRPr lang="en-US" sz="36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37965" y="898240"/>
              <a:ext cx="231400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</a:rPr>
                <a:t>Error 0.754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913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30514" y="601645"/>
            <a:ext cx="7250595" cy="4630983"/>
            <a:chOff x="530514" y="601645"/>
            <a:chExt cx="7250595" cy="4630983"/>
          </a:xfrm>
        </p:grpSpPr>
        <p:grpSp>
          <p:nvGrpSpPr>
            <p:cNvPr id="4" name="Group 3"/>
            <p:cNvGrpSpPr/>
            <p:nvPr/>
          </p:nvGrpSpPr>
          <p:grpSpPr>
            <a:xfrm>
              <a:off x="1456509" y="2058429"/>
              <a:ext cx="6324600" cy="2743200"/>
              <a:chOff x="1409700" y="1769840"/>
              <a:chExt cx="6324600" cy="2743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700" y="1769840"/>
                <a:ext cx="6324600" cy="2743200"/>
              </a:xfrm>
              <a:prstGeom prst="rect">
                <a:avLst/>
              </a:prstGeom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5391156" y="2011701"/>
                <a:ext cx="1341799" cy="1007676"/>
                <a:chOff x="5391156" y="2011701"/>
                <a:chExt cx="1341799" cy="1007676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391156" y="2261636"/>
                  <a:ext cx="1341799" cy="7577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5807123" y="2011701"/>
                  <a:ext cx="662264" cy="4519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aphicFrame>
            <p:nvGraphicFramePr>
              <p:cNvPr id="7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7313874"/>
                  </p:ext>
                </p:extLst>
              </p:nvPr>
            </p:nvGraphicFramePr>
            <p:xfrm>
              <a:off x="5494232" y="2083591"/>
              <a:ext cx="1343577" cy="12250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85" name="Equation" r:id="rId4" imgW="431800" imgH="393700" progId="Equation.3">
                      <p:embed/>
                    </p:oleObj>
                  </mc:Choice>
                  <mc:Fallback>
                    <p:oleObj name="Equation" r:id="rId4" imgW="431800" imgH="393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5494232" y="2083591"/>
                            <a:ext cx="1343577" cy="122502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0" name="Straight Connector 9"/>
            <p:cNvCxnSpPr/>
            <p:nvPr/>
          </p:nvCxnSpPr>
          <p:spPr>
            <a:xfrm>
              <a:off x="1773862" y="3974361"/>
              <a:ext cx="26109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72827" y="3962379"/>
              <a:ext cx="0" cy="58718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88747" y="4586297"/>
              <a:ext cx="368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z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556907" y="4981126"/>
              <a:ext cx="121550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877589" y="4586297"/>
              <a:ext cx="12772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z</a:t>
              </a:r>
              <a:r>
                <a:rPr lang="en-US" sz="3600" b="1" baseline="-25000" dirty="0" smtClean="0"/>
                <a:t>update</a:t>
              </a:r>
              <a:endParaRPr lang="en-US" sz="3600" b="1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0514" y="601645"/>
              <a:ext cx="4572000" cy="175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Target: 1</a:t>
              </a:r>
              <a:endParaRPr lang="en-US" sz="3600" b="1" dirty="0"/>
            </a:p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Estimation: 0.246</a:t>
              </a:r>
            </a:p>
            <a:p>
              <a:endParaRPr lang="en-US" sz="36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37965" y="898240"/>
              <a:ext cx="231400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</a:rPr>
                <a:t>Error 0.754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04593" y="5673089"/>
            <a:ext cx="7669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We want to </a:t>
            </a:r>
            <a:r>
              <a:rPr lang="en-US" sz="2400" b="1" dirty="0">
                <a:solidFill>
                  <a:srgbClr val="0000FF"/>
                </a:solidFill>
              </a:rPr>
              <a:t>increase</a:t>
            </a:r>
            <a:r>
              <a:rPr lang="en-US" sz="2400" b="1" dirty="0"/>
              <a:t> the </a:t>
            </a:r>
            <a:r>
              <a:rPr lang="en-US" sz="2400" b="1" dirty="0" smtClean="0"/>
              <a:t>weights next time to have larger z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7501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ANN overview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31777" y="2308478"/>
            <a:ext cx="2342188" cy="1114721"/>
            <a:chOff x="2431777" y="2308478"/>
            <a:chExt cx="2342188" cy="1114721"/>
          </a:xfrm>
        </p:grpSpPr>
        <p:sp>
          <p:nvSpPr>
            <p:cNvPr id="9" name="TextBox 8"/>
            <p:cNvSpPr txBox="1"/>
            <p:nvPr/>
          </p:nvSpPr>
          <p:spPr>
            <a:xfrm>
              <a:off x="2431777" y="2308478"/>
              <a:ext cx="2342188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Chalkboard"/>
                  <a:cs typeface="Chalkboard"/>
                </a:rPr>
                <a:t>Step by step ANN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741625" y="2708588"/>
              <a:ext cx="395585" cy="71461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680738" y="1153105"/>
            <a:ext cx="2574010" cy="733824"/>
            <a:chOff x="4680738" y="1153105"/>
            <a:chExt cx="2574010" cy="733824"/>
          </a:xfrm>
        </p:grpSpPr>
        <p:sp>
          <p:nvSpPr>
            <p:cNvPr id="12" name="TextBox 11"/>
            <p:cNvSpPr txBox="1"/>
            <p:nvPr/>
          </p:nvSpPr>
          <p:spPr>
            <a:xfrm>
              <a:off x="4680738" y="1153105"/>
              <a:ext cx="257401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6A6A6"/>
                  </a:solidFill>
                  <a:latin typeface="Chalkboard"/>
                  <a:cs typeface="Chalkboard"/>
                </a:rPr>
                <a:t>Real world example</a:t>
              </a:r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>
              <a:off x="5967743" y="1553215"/>
              <a:ext cx="166195" cy="333714"/>
            </a:xfrm>
            <a:prstGeom prst="straightConnector1">
              <a:avLst/>
            </a:prstGeom>
            <a:ln w="38100">
              <a:solidFill>
                <a:srgbClr val="A6A6A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776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621" y="2839652"/>
            <a:ext cx="779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Weights delta = </a:t>
            </a:r>
            <a:r>
              <a:rPr lang="en-US" sz="3600" b="1" dirty="0" smtClean="0">
                <a:solidFill>
                  <a:srgbClr val="FF0000"/>
                </a:solidFill>
                <a:latin typeface="Helvetica"/>
                <a:cs typeface="Helvetica"/>
              </a:rPr>
              <a:t>0.754</a:t>
            </a:r>
            <a:r>
              <a:rPr lang="en-US" sz="3600" b="1" dirty="0" smtClean="0">
                <a:latin typeface="Helvetica"/>
                <a:cs typeface="Helvetica"/>
              </a:rPr>
              <a:t> </a:t>
            </a:r>
            <a:r>
              <a:rPr lang="en-US" sz="3600" b="1" dirty="0" smtClean="0"/>
              <a:t>× slope </a:t>
            </a:r>
            <a:r>
              <a:rPr lang="en-US" sz="3600" b="1" dirty="0"/>
              <a:t>×</a:t>
            </a:r>
            <a:r>
              <a:rPr lang="en-US" sz="3600" b="1" dirty="0" smtClean="0"/>
              <a:t> input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8307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5100" y="431800"/>
            <a:ext cx="8801100" cy="6044770"/>
            <a:chOff x="165100" y="431800"/>
            <a:chExt cx="8801100" cy="6044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5664"/>
            <a:stretch/>
          </p:blipFill>
          <p:spPr>
            <a:xfrm>
              <a:off x="165100" y="431800"/>
              <a:ext cx="8801100" cy="564289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56689" y="5768684"/>
              <a:ext cx="3885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z</a:t>
              </a:r>
              <a:endParaRPr lang="en-US" sz="4000" b="1" dirty="0"/>
            </a:p>
          </p:txBody>
        </p:sp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774543"/>
              </p:ext>
            </p:extLst>
          </p:nvPr>
        </p:nvGraphicFramePr>
        <p:xfrm>
          <a:off x="1367613" y="805065"/>
          <a:ext cx="418941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4" imgW="1346200" imgH="393700" progId="Equation.3">
                  <p:embed/>
                </p:oleObj>
              </mc:Choice>
              <mc:Fallback>
                <p:oleObj name="Equation" r:id="rId4" imgW="1346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7613" y="805065"/>
                        <a:ext cx="4189413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770465" y="4829849"/>
            <a:ext cx="5051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z</a:t>
            </a:r>
            <a:r>
              <a:rPr lang="en-US" sz="2400" b="1" dirty="0" smtClean="0">
                <a:latin typeface="Helvetica"/>
                <a:cs typeface="Helvetica"/>
              </a:rPr>
              <a:t> = -1.12                      f(z) = 0.246    </a:t>
            </a:r>
          </a:p>
          <a:p>
            <a:r>
              <a:rPr lang="en-US" sz="2400" b="1" dirty="0" smtClean="0">
                <a:latin typeface="Helvetica"/>
                <a:cs typeface="Helvetica"/>
              </a:rPr>
              <a:t>slope = </a:t>
            </a:r>
            <a:r>
              <a:rPr lang="en-US" sz="2400" b="1" dirty="0">
                <a:latin typeface="Helvetica"/>
                <a:cs typeface="Helvetica"/>
              </a:rPr>
              <a:t>0.246 </a:t>
            </a:r>
            <a:r>
              <a:rPr lang="en-US" sz="2400" b="1" dirty="0" smtClean="0">
                <a:latin typeface="Helvetica"/>
                <a:cs typeface="Helvetica"/>
              </a:rPr>
              <a:t>× </a:t>
            </a:r>
            <a:r>
              <a:rPr lang="en-US" sz="2400" b="1" dirty="0">
                <a:latin typeface="Helvetica"/>
                <a:cs typeface="Helvetica"/>
              </a:rPr>
              <a:t>(1 - 0.246) = </a:t>
            </a:r>
            <a:r>
              <a:rPr lang="en-US" sz="2400" b="1" dirty="0" smtClean="0">
                <a:latin typeface="Helvetica"/>
                <a:cs typeface="Helvetica"/>
              </a:rPr>
              <a:t>0.185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756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87037" y="1030414"/>
            <a:ext cx="6679498" cy="4613282"/>
            <a:chOff x="587037" y="1030414"/>
            <a:chExt cx="6679498" cy="4613282"/>
          </a:xfrm>
        </p:grpSpPr>
        <p:sp>
          <p:nvSpPr>
            <p:cNvPr id="8" name="TextBox 7"/>
            <p:cNvSpPr txBox="1"/>
            <p:nvPr/>
          </p:nvSpPr>
          <p:spPr>
            <a:xfrm>
              <a:off x="587037" y="1737331"/>
              <a:ext cx="6289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Change item = </a:t>
              </a:r>
              <a:r>
                <a:rPr lang="en-US" sz="36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0.754</a:t>
              </a:r>
              <a:r>
                <a:rPr lang="en-US" sz="3600" b="1" dirty="0" smtClean="0">
                  <a:latin typeface="Helvetica"/>
                  <a:cs typeface="Helvetica"/>
                </a:rPr>
                <a:t> </a:t>
              </a:r>
              <a:r>
                <a:rPr lang="en-US" sz="3600" b="1" dirty="0" smtClean="0"/>
                <a:t>× </a:t>
              </a:r>
              <a:r>
                <a:rPr lang="en-US" sz="3600" b="1" dirty="0" smtClean="0">
                  <a:solidFill>
                    <a:srgbClr val="008000"/>
                  </a:solidFill>
                </a:rPr>
                <a:t>0.185</a:t>
              </a:r>
              <a:r>
                <a:rPr lang="en-US" sz="3600" b="1" dirty="0" smtClean="0"/>
                <a:t> ×  </a:t>
              </a:r>
              <a:endParaRPr lang="en-US" sz="36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9556" y="1030414"/>
              <a:ext cx="41865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/>
                <a:t>1</a:t>
              </a:r>
            </a:p>
          </p:txBody>
        </p:sp>
        <p:sp>
          <p:nvSpPr>
            <p:cNvPr id="11" name="Left Bracket 10"/>
            <p:cNvSpPr/>
            <p:nvPr/>
          </p:nvSpPr>
          <p:spPr>
            <a:xfrm>
              <a:off x="7220816" y="1059683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Left Bracket 11"/>
            <p:cNvSpPr/>
            <p:nvPr/>
          </p:nvSpPr>
          <p:spPr>
            <a:xfrm>
              <a:off x="6690757" y="1059683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54189" y="3335372"/>
              <a:ext cx="1243925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0.139</a:t>
              </a:r>
            </a:p>
            <a:p>
              <a:r>
                <a:rPr lang="en-US" sz="3600" b="1" dirty="0"/>
                <a:t>0.139</a:t>
              </a:r>
            </a:p>
            <a:p>
              <a:r>
                <a:rPr lang="en-US" sz="3600" b="1" dirty="0"/>
                <a:t>0.139</a:t>
              </a:r>
            </a:p>
            <a:p>
              <a:r>
                <a:rPr lang="en-US" sz="3600" b="1" dirty="0"/>
                <a:t>0.139</a:t>
              </a:r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4809429" y="3364641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Left Bracket 14"/>
            <p:cNvSpPr/>
            <p:nvPr/>
          </p:nvSpPr>
          <p:spPr>
            <a:xfrm>
              <a:off x="3608470" y="3364641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 flipV="1">
              <a:off x="2983105" y="4033022"/>
              <a:ext cx="492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=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135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2092" y="1196393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-0.166</a:t>
            </a:r>
          </a:p>
          <a:p>
            <a:r>
              <a:rPr lang="en-US" sz="3600" b="1" dirty="0" smtClean="0"/>
              <a:t> 0.441</a:t>
            </a:r>
          </a:p>
          <a:p>
            <a:r>
              <a:rPr lang="en-US" sz="3600" b="1" dirty="0" smtClean="0"/>
              <a:t>-1.000</a:t>
            </a:r>
          </a:p>
          <a:p>
            <a:r>
              <a:rPr lang="en-US" sz="3600" b="1" dirty="0" smtClean="0"/>
              <a:t>-0.395</a:t>
            </a:r>
            <a:endParaRPr lang="en-US" sz="3600" b="1" dirty="0"/>
          </a:p>
        </p:txBody>
      </p:sp>
      <p:sp>
        <p:nvSpPr>
          <p:cNvPr id="11" name="Left Bracket 10"/>
          <p:cNvSpPr/>
          <p:nvPr/>
        </p:nvSpPr>
        <p:spPr>
          <a:xfrm>
            <a:off x="4356045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Left Bracket 11"/>
          <p:cNvSpPr/>
          <p:nvPr/>
        </p:nvSpPr>
        <p:spPr>
          <a:xfrm>
            <a:off x="2913293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0866" y="1196393"/>
            <a:ext cx="12439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0.139</a:t>
            </a:r>
          </a:p>
          <a:p>
            <a:r>
              <a:rPr lang="en-US" sz="3600" b="1" dirty="0"/>
              <a:t>0.139</a:t>
            </a:r>
          </a:p>
          <a:p>
            <a:r>
              <a:rPr lang="en-US" sz="3600" b="1" dirty="0"/>
              <a:t>0.139</a:t>
            </a:r>
          </a:p>
          <a:p>
            <a:r>
              <a:rPr lang="en-US" sz="3600" b="1" dirty="0"/>
              <a:t>0.139</a:t>
            </a:r>
          </a:p>
        </p:txBody>
      </p:sp>
      <p:sp>
        <p:nvSpPr>
          <p:cNvPr id="14" name="Left Bracket 13"/>
          <p:cNvSpPr/>
          <p:nvPr/>
        </p:nvSpPr>
        <p:spPr>
          <a:xfrm>
            <a:off x="6409879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5153251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359410" y="1835982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Updated</a:t>
            </a:r>
          </a:p>
          <a:p>
            <a:r>
              <a:rPr lang="en-US" sz="3600" b="1" dirty="0" smtClean="0"/>
              <a:t>Weights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 flipH="1" flipV="1">
            <a:off x="4515907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+</a:t>
            </a:r>
            <a:endParaRPr lang="en-US" sz="3600" dirty="0"/>
          </a:p>
        </p:txBody>
      </p:sp>
      <p:sp>
        <p:nvSpPr>
          <p:cNvPr id="19" name="Rectangle 18"/>
          <p:cNvSpPr/>
          <p:nvPr/>
        </p:nvSpPr>
        <p:spPr>
          <a:xfrm flipH="1" flipV="1">
            <a:off x="6455598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=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7075650" y="1216991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-0.027</a:t>
            </a:r>
          </a:p>
          <a:p>
            <a:r>
              <a:rPr lang="en-US" sz="3600" b="1" dirty="0" smtClean="0"/>
              <a:t> 0.580</a:t>
            </a:r>
          </a:p>
          <a:p>
            <a:r>
              <a:rPr lang="en-US" sz="3600" b="1" dirty="0" smtClean="0"/>
              <a:t>-0.861</a:t>
            </a:r>
          </a:p>
          <a:p>
            <a:r>
              <a:rPr lang="en-US" sz="3600" b="1" dirty="0" smtClean="0"/>
              <a:t>-0.256</a:t>
            </a:r>
            <a:endParaRPr lang="en-US" sz="3600" b="1" dirty="0"/>
          </a:p>
        </p:txBody>
      </p:sp>
      <p:sp>
        <p:nvSpPr>
          <p:cNvPr id="21" name="Left Bracket 20"/>
          <p:cNvSpPr/>
          <p:nvPr/>
        </p:nvSpPr>
        <p:spPr>
          <a:xfrm>
            <a:off x="8439603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Left Bracket 21"/>
          <p:cNvSpPr/>
          <p:nvPr/>
        </p:nvSpPr>
        <p:spPr>
          <a:xfrm>
            <a:off x="6996851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6266" y="1977804"/>
            <a:ext cx="414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=</a:t>
            </a:r>
            <a:endParaRPr lang="en-US" sz="3600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H="1" flipV="1">
            <a:off x="2033664" y="3821576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Original</a:t>
            </a:r>
          </a:p>
          <a:p>
            <a:r>
              <a:rPr lang="en-US" sz="3600" b="1" dirty="0" smtClean="0"/>
              <a:t>Weights</a:t>
            </a:r>
            <a:endParaRPr lang="en-US" sz="3600" dirty="0"/>
          </a:p>
        </p:txBody>
      </p:sp>
      <p:sp>
        <p:nvSpPr>
          <p:cNvPr id="23" name="Rectangle 22"/>
          <p:cNvSpPr/>
          <p:nvPr/>
        </p:nvSpPr>
        <p:spPr>
          <a:xfrm rot="10800000" flipH="1" flipV="1">
            <a:off x="5079995" y="3954795"/>
            <a:ext cx="1916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updates</a:t>
            </a:r>
            <a:endParaRPr lang="en-US" sz="3600" dirty="0"/>
          </a:p>
        </p:txBody>
      </p:sp>
      <p:cxnSp>
        <p:nvCxnSpPr>
          <p:cNvPr id="5" name="Straight Arrow Connector 4"/>
          <p:cNvCxnSpPr>
            <a:endCxn id="9" idx="2"/>
          </p:cNvCxnSpPr>
          <p:nvPr/>
        </p:nvCxnSpPr>
        <p:spPr>
          <a:xfrm flipV="1">
            <a:off x="3246674" y="3504717"/>
            <a:ext cx="438051" cy="45007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3" idx="2"/>
          </p:cNvCxnSpPr>
          <p:nvPr/>
        </p:nvCxnSpPr>
        <p:spPr>
          <a:xfrm flipH="1" flipV="1">
            <a:off x="5772829" y="3504717"/>
            <a:ext cx="169423" cy="60247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821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2092" y="1196393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-0.166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 0.441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-1.000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-0.395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eft Bracket 10"/>
          <p:cNvSpPr/>
          <p:nvPr/>
        </p:nvSpPr>
        <p:spPr>
          <a:xfrm>
            <a:off x="4356045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eft Bracket 11"/>
          <p:cNvSpPr/>
          <p:nvPr/>
        </p:nvSpPr>
        <p:spPr>
          <a:xfrm>
            <a:off x="2913293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0866" y="1196393"/>
            <a:ext cx="12439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</p:txBody>
      </p:sp>
      <p:sp>
        <p:nvSpPr>
          <p:cNvPr id="14" name="Left Bracket 13"/>
          <p:cNvSpPr/>
          <p:nvPr/>
        </p:nvSpPr>
        <p:spPr>
          <a:xfrm>
            <a:off x="6409879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5153251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359410" y="1835982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Updated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Weights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346" y="4286746"/>
            <a:ext cx="845736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z</a:t>
            </a:r>
            <a:r>
              <a:rPr lang="en-US" sz="2400" b="1" dirty="0" smtClean="0">
                <a:latin typeface="Helvetica"/>
                <a:cs typeface="Helvetica"/>
              </a:rPr>
              <a:t> = (</a:t>
            </a:r>
            <a:r>
              <a:rPr lang="en-US" sz="2400" b="1" dirty="0">
                <a:latin typeface="Helvetica"/>
                <a:cs typeface="Helvetica"/>
              </a:rPr>
              <a:t>-</a:t>
            </a:r>
            <a:r>
              <a:rPr lang="en-US" sz="2400" b="1" dirty="0" smtClean="0">
                <a:latin typeface="Helvetica"/>
                <a:cs typeface="Helvetica"/>
              </a:rPr>
              <a:t>0.027)</a:t>
            </a:r>
            <a:r>
              <a:rPr lang="en-US" sz="2400" b="1" dirty="0">
                <a:latin typeface="Helvetica"/>
                <a:cs typeface="Helvetica"/>
              </a:rPr>
              <a:t>×1 + </a:t>
            </a:r>
            <a:r>
              <a:rPr lang="en-US" sz="2400" b="1" dirty="0" smtClean="0">
                <a:latin typeface="Helvetica"/>
                <a:cs typeface="Helvetica"/>
              </a:rPr>
              <a:t>0.580×</a:t>
            </a:r>
            <a:r>
              <a:rPr lang="en-US" sz="2400" b="1" dirty="0">
                <a:latin typeface="Helvetica"/>
                <a:cs typeface="Helvetica"/>
              </a:rPr>
              <a:t>1 + (</a:t>
            </a:r>
            <a:r>
              <a:rPr lang="en-US" sz="2400" b="1" dirty="0" smtClean="0">
                <a:latin typeface="Helvetica"/>
                <a:cs typeface="Helvetica"/>
              </a:rPr>
              <a:t>-0.861)</a:t>
            </a:r>
            <a:r>
              <a:rPr lang="en-US" sz="2400" b="1" dirty="0">
                <a:latin typeface="Helvetica"/>
                <a:cs typeface="Helvetica"/>
              </a:rPr>
              <a:t>×1 + (-</a:t>
            </a:r>
            <a:r>
              <a:rPr lang="en-US" sz="2400" b="1" dirty="0" smtClean="0">
                <a:latin typeface="Helvetica"/>
                <a:cs typeface="Helvetica"/>
              </a:rPr>
              <a:t>0.256)</a:t>
            </a:r>
            <a:r>
              <a:rPr lang="en-US" sz="2400" b="1" dirty="0">
                <a:latin typeface="Helvetica"/>
                <a:cs typeface="Helvetica"/>
              </a:rPr>
              <a:t> ×</a:t>
            </a:r>
            <a:r>
              <a:rPr lang="en-US" sz="2400" b="1" dirty="0" smtClean="0">
                <a:latin typeface="Helvetica"/>
                <a:cs typeface="Helvetica"/>
              </a:rPr>
              <a:t>1 = -0.564</a:t>
            </a:r>
          </a:p>
          <a:p>
            <a:endParaRPr lang="en-US" sz="2400" b="1" dirty="0">
              <a:latin typeface="Helvetica"/>
              <a:cs typeface="Helvetica"/>
            </a:endParaRPr>
          </a:p>
          <a:p>
            <a:r>
              <a:rPr lang="en-US" sz="2400" b="1" dirty="0">
                <a:latin typeface="Helvetica"/>
                <a:cs typeface="Helvetica"/>
              </a:rPr>
              <a:t>f</a:t>
            </a:r>
            <a:r>
              <a:rPr lang="en-US" sz="2400" b="1" dirty="0" smtClean="0">
                <a:latin typeface="Helvetica"/>
                <a:cs typeface="Helvetica"/>
              </a:rPr>
              <a:t>(z) = 0.637  </a:t>
            </a:r>
          </a:p>
          <a:p>
            <a:endParaRPr lang="en-US" sz="2400" b="1" dirty="0">
              <a:latin typeface="Helvetica"/>
              <a:cs typeface="Helvetica"/>
            </a:endParaRPr>
          </a:p>
          <a:p>
            <a:r>
              <a:rPr lang="en-US" sz="2400" b="1" dirty="0" smtClean="0">
                <a:latin typeface="Helvetica"/>
                <a:cs typeface="Helvetica"/>
              </a:rPr>
              <a:t>Error = 1 – 0.637 = 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0.363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flipH="1" flipV="1">
            <a:off x="4515907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+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H="1" flipV="1">
            <a:off x="6455598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=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75650" y="1216991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-0.027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 0.580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-0.861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-0.256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eft Bracket 20"/>
          <p:cNvSpPr/>
          <p:nvPr/>
        </p:nvSpPr>
        <p:spPr>
          <a:xfrm>
            <a:off x="8439603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Left Bracket 21"/>
          <p:cNvSpPr/>
          <p:nvPr/>
        </p:nvSpPr>
        <p:spPr>
          <a:xfrm>
            <a:off x="6996851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6266" y="1977804"/>
            <a:ext cx="414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=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80346" y="32885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Error of next iteration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1541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457" y="1523108"/>
            <a:ext cx="21101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Helvetica"/>
                <a:cs typeface="Helvetica"/>
              </a:rPr>
              <a:t>0.754</a:t>
            </a:r>
            <a:endParaRPr lang="en-US" sz="6000" b="1" dirty="0"/>
          </a:p>
        </p:txBody>
      </p:sp>
      <p:sp>
        <p:nvSpPr>
          <p:cNvPr id="23" name="Rectangle 22"/>
          <p:cNvSpPr/>
          <p:nvPr/>
        </p:nvSpPr>
        <p:spPr>
          <a:xfrm>
            <a:off x="6599798" y="5126225"/>
            <a:ext cx="21101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008000"/>
                </a:solidFill>
                <a:latin typeface="Helvetica"/>
                <a:cs typeface="Helvetica"/>
              </a:rPr>
              <a:t>0.363</a:t>
            </a:r>
            <a:endParaRPr lang="en-US" sz="6000" b="1" dirty="0">
              <a:solidFill>
                <a:srgbClr val="008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5" y="2629674"/>
            <a:ext cx="508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77766"/>
            <a:ext cx="7874000" cy="5461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Iterate many times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1078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8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Application: </a:t>
            </a:r>
            <a:r>
              <a:rPr lang="en-US" dirty="0" err="1" smtClean="0">
                <a:solidFill>
                  <a:srgbClr val="376092"/>
                </a:solidFill>
                <a:latin typeface="Chalkboard"/>
                <a:cs typeface="Chalkboard"/>
              </a:rPr>
              <a:t>DeepDrumpf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1364" y="6233482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twitter.com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DeepDrumpf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60" y="1596097"/>
            <a:ext cx="6786059" cy="36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6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87"/>
            <a:ext cx="9144000" cy="2453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03" y="4604979"/>
            <a:ext cx="8039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2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What is machine learning?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3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536700"/>
            <a:ext cx="9004300" cy="37719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Perceptron limitations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44305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83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Winter of ANN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30423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7000" y="2517502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Multi-Layer Perceptron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40706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63941" cy="23376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10979" y="1451781"/>
            <a:ext cx="720329" cy="720329"/>
            <a:chOff x="580574" y="1822092"/>
            <a:chExt cx="720329" cy="720329"/>
          </a:xfrm>
        </p:grpSpPr>
        <p:sp>
          <p:nvSpPr>
            <p:cNvPr id="4" name="Oval 3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3366F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blue circle - bias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latin typeface="Helvetica"/>
                <a:cs typeface="Helvetica"/>
              </a:rPr>
              <a:t> 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| </a:t>
            </a:r>
            <a:r>
              <a:rPr lang="en-US" b="1" dirty="0">
                <a:latin typeface="Helvetica"/>
                <a:cs typeface="Helvetica"/>
              </a:rPr>
              <a:t>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| f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49383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20707" cy="352931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11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Output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10979" y="1451781"/>
            <a:ext cx="720329" cy="72032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rgbClr val="3366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8216" y="1493256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  <a:latin typeface="Helvetica"/>
                <a:cs typeface="Helvetica"/>
              </a:rPr>
              <a:t>1</a:t>
            </a:r>
            <a:endParaRPr lang="en-US" sz="3200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BFBFB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blue circle - bias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  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|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  </a:t>
            </a:r>
            <a:r>
              <a:rPr lang="en-US" b="1" dirty="0" err="1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| f</a:t>
            </a:r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 err="1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| f</a:t>
            </a:r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>
                      <a:alpha val="25000"/>
                    </a:srgbClr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>
                    <a:alpha val="25000"/>
                  </a:srgbClr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20951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36126" cy="222189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32802" cy="3389006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5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FBFBF"/>
                </a:solidFill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BFBFBF"/>
                </a:solidFill>
                <a:latin typeface="Helvetica"/>
                <a:cs typeface="Helvetica"/>
              </a:rPr>
              <a:t>Input</a:t>
            </a:r>
            <a:endParaRPr lang="en-US" sz="4000" b="1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10979" y="1451781"/>
            <a:ext cx="720329" cy="720329"/>
          </a:xfrm>
          <a:prstGeom prst="ellipse">
            <a:avLst/>
          </a:prstGeom>
          <a:noFill/>
          <a:ln w="19050" cmpd="sng">
            <a:solidFill>
              <a:srgbClr val="0000FF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rgbClr val="3366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8216" y="1493256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>
                    <a:alpha val="25000"/>
                  </a:srgbClr>
                </a:solidFill>
                <a:latin typeface="Helvetica"/>
                <a:cs typeface="Helvetica"/>
              </a:rPr>
              <a:t>1</a:t>
            </a:r>
            <a:endParaRPr lang="en-US" sz="3200" dirty="0">
              <a:solidFill>
                <a:srgbClr val="3366FF">
                  <a:alpha val="25000"/>
                </a:srgbClr>
              </a:solidFill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Helvetica"/>
                <a:cs typeface="Helvetica"/>
              </a:rPr>
              <a:t>feature2</a:t>
            </a:r>
            <a:endParaRPr lang="en-US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Helvetica"/>
                <a:cs typeface="Helvetica"/>
              </a:rPr>
              <a:t>feature3</a:t>
            </a:r>
            <a:endParaRPr lang="en-US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BFBFB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blue circle - bias</a:t>
            </a:r>
          </a:p>
          <a:p>
            <a:endParaRPr lang="en-US" sz="2400" b="1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feature1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latin typeface="Helvetica"/>
                <a:cs typeface="Helvetica"/>
              </a:rPr>
              <a:t> 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| </a:t>
            </a:r>
            <a:r>
              <a:rPr lang="en-US" b="1" dirty="0">
                <a:latin typeface="Helvetica"/>
                <a:cs typeface="Helvetica"/>
              </a:rPr>
              <a:t>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atin typeface="Helvetica"/>
                <a:cs typeface="Helvetica"/>
              </a:rPr>
              <a:t>   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atin typeface="Helvetica"/>
                <a:cs typeface="Helvetica"/>
              </a:rPr>
              <a:t>  </a:t>
            </a:r>
            <a:r>
              <a:rPr lang="en-US" b="1" dirty="0">
                <a:latin typeface="Helvetica"/>
                <a:cs typeface="Helvetica"/>
              </a:rPr>
              <a:t> 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20951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36126" cy="222189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32802" cy="3389006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75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8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5440" y="1865743"/>
            <a:ext cx="2480166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Step by step ANN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Perceptron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Backpropagation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2214" y="869550"/>
            <a:ext cx="257401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Real world example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Chalkboard"/>
                <a:cs typeface="Chalkboard"/>
              </a:rPr>
              <a:t>Sklearn</a:t>
            </a:r>
            <a:r>
              <a:rPr lang="en-US" sz="2000" dirty="0" smtClean="0">
                <a:latin typeface="Chalkboard"/>
                <a:cs typeface="Chalkboard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00181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17819" y="6371546"/>
            <a:ext cx="389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richzhang.github.io</a:t>
            </a:r>
            <a:r>
              <a:rPr lang="en-US" dirty="0"/>
              <a:t>/colorization/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8810"/>
          <a:stretch/>
        </p:blipFill>
        <p:spPr>
          <a:xfrm>
            <a:off x="0" y="1258074"/>
            <a:ext cx="9144000" cy="51014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0421" y="6390715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whattogive.com</a:t>
            </a:r>
            <a:r>
              <a:rPr lang="en-US" dirty="0"/>
              <a:t>/</a:t>
            </a:r>
            <a:r>
              <a:rPr lang="en-US" dirty="0" err="1"/>
              <a:t>videoColourization</a:t>
            </a:r>
            <a:r>
              <a:rPr lang="en-US" dirty="0"/>
              <a:t>/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Application: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Colourization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12710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3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2" y="132906"/>
            <a:ext cx="4064000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" y="3174508"/>
            <a:ext cx="4802812" cy="2608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94" y="269420"/>
            <a:ext cx="3930891" cy="1965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436" y="2339595"/>
            <a:ext cx="3564429" cy="20426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9975" y="4730258"/>
            <a:ext cx="33111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halkboard"/>
                <a:cs typeface="Chalkboard"/>
              </a:rPr>
              <a:t>Self-driving car</a:t>
            </a:r>
          </a:p>
          <a:p>
            <a:r>
              <a:rPr lang="en-US" sz="3200" dirty="0" smtClean="0">
                <a:latin typeface="Chalkboard"/>
                <a:cs typeface="Chalkboard"/>
              </a:rPr>
              <a:t>Voice recognition </a:t>
            </a:r>
          </a:p>
          <a:p>
            <a:r>
              <a:rPr lang="en-US" sz="3200" dirty="0" smtClean="0">
                <a:latin typeface="Chalkboard"/>
                <a:cs typeface="Chalkboard"/>
              </a:rPr>
              <a:t>…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60904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9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70000"/>
            <a:ext cx="762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3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Some useful resources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4664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http://iamtrask.github.io/2015/07/12/basic-python-network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3"/>
              </a:rPr>
              <a:t>https://seat.massey.ac.nz/personal/s.r.marsland/</a:t>
            </a:r>
            <a:r>
              <a:rPr lang="en-US" sz="1800" dirty="0" smtClean="0">
                <a:hlinkClick r:id="rId3"/>
              </a:rPr>
              <a:t>MLBook.html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http://sebastianraschka.com/Articles/</a:t>
            </a:r>
            <a:r>
              <a:rPr lang="en-US" sz="1800" dirty="0" smtClean="0">
                <a:hlinkClick r:id="rId4"/>
              </a:rPr>
              <a:t>2015_singlelayer_neurons.html</a:t>
            </a:r>
            <a:endParaRPr lang="en-US" sz="1800" dirty="0" smtClean="0"/>
          </a:p>
          <a:p>
            <a:r>
              <a:rPr lang="en-US" sz="1800" dirty="0">
                <a:hlinkClick r:id="rId5"/>
              </a:rPr>
              <a:t>http://www.emergentmind.com/neural-</a:t>
            </a:r>
            <a:r>
              <a:rPr lang="en-US" sz="1800" dirty="0" smtClean="0">
                <a:hlinkClick r:id="rId5"/>
              </a:rPr>
              <a:t>network</a:t>
            </a:r>
            <a:endParaRPr lang="en-US" sz="1800" dirty="0" smtClean="0"/>
          </a:p>
          <a:p>
            <a:r>
              <a:rPr lang="en-US" sz="1800" dirty="0">
                <a:hlinkClick r:id="rId6"/>
              </a:rPr>
              <a:t>http://neuralnetworksanddeeplearning.com</a:t>
            </a:r>
            <a:r>
              <a:rPr lang="en-US" sz="1800" dirty="0" smtClean="0">
                <a:hlinkClick r:id="rId6"/>
              </a:rPr>
              <a:t>/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933262"/>
            <a:ext cx="8229600" cy="175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You can also find most of today’s workshop material on my blog:</a:t>
            </a:r>
          </a:p>
          <a:p>
            <a:pPr marL="0" indent="0">
              <a:buNone/>
            </a:pPr>
            <a:r>
              <a:rPr lang="en-US" sz="1800" dirty="0"/>
              <a:t>http://</a:t>
            </a:r>
            <a:r>
              <a:rPr lang="en-US" sz="1800" dirty="0" err="1"/>
              <a:t>qingkaikong.blogspot.com</a:t>
            </a:r>
            <a:r>
              <a:rPr lang="en-US" sz="1800" dirty="0"/>
              <a:t>/2016/10/machine-learning-1-what-is-machine.html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 thank all the authors of the above links, as well as a lot of the images I got </a:t>
            </a:r>
            <a:r>
              <a:rPr lang="en-US" sz="1800" smtClean="0"/>
              <a:t>from internet. 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940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850900"/>
            <a:ext cx="9144000" cy="5259744"/>
            <a:chOff x="0" y="850900"/>
            <a:chExt cx="9144000" cy="52597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50900"/>
              <a:ext cx="9144000" cy="513835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0" y="5727231"/>
              <a:ext cx="622978" cy="383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170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114" y="973691"/>
            <a:ext cx="3296967" cy="397793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Not always working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6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8900"/>
            <a:ext cx="889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2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5747</TotalTime>
  <Words>1453</Words>
  <Application>Microsoft Macintosh PowerPoint</Application>
  <PresentationFormat>On-screen Show (4:3)</PresentationFormat>
  <Paragraphs>474</Paragraphs>
  <Slides>75</Slides>
  <Notes>1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Office Theme</vt:lpstr>
      <vt:lpstr>Microsoft Equation</vt:lpstr>
      <vt:lpstr>PowerPoint Presentation</vt:lpstr>
      <vt:lpstr>Artificial Neural Network basics</vt:lpstr>
      <vt:lpstr>PowerPoint Presentation</vt:lpstr>
      <vt:lpstr>PowerPoint Presentation</vt:lpstr>
      <vt:lpstr>PowerPoint Presentation</vt:lpstr>
      <vt:lpstr>What is machine learning?</vt:lpstr>
      <vt:lpstr>PowerPoint Presentation</vt:lpstr>
      <vt:lpstr>Not always working</vt:lpstr>
      <vt:lpstr>PowerPoint Presentation</vt:lpstr>
      <vt:lpstr>PowerPoint Presentation</vt:lpstr>
      <vt:lpstr>PowerPoint Presentation</vt:lpstr>
      <vt:lpstr>ANN in simple view</vt:lpstr>
      <vt:lpstr>ANN jargons</vt:lpstr>
      <vt:lpstr>What’re the weights</vt:lpstr>
      <vt:lpstr>PowerPoint Presentation</vt:lpstr>
      <vt:lpstr>Intuitive  Artificial Neural Network</vt:lpstr>
      <vt:lpstr>Intuitive  Artificial Neural Network</vt:lpstr>
      <vt:lpstr>Intuitive  Artificial Neural Network</vt:lpstr>
      <vt:lpstr>Intuitive  Artificial Neural Network</vt:lpstr>
      <vt:lpstr>PowerPoint Presentation</vt:lpstr>
      <vt:lpstr>PowerPoint Presentation</vt:lpstr>
      <vt:lpstr>Application: Learn arts</vt:lpstr>
      <vt:lpstr>PowerPoint Presentation</vt:lpstr>
      <vt:lpstr>PowerPoint Presentation</vt:lpstr>
      <vt:lpstr>PowerPoint Presentation</vt:lpstr>
      <vt:lpstr>More activation function</vt:lpstr>
      <vt:lpstr>PowerPoint Presentation</vt:lpstr>
      <vt:lpstr>PowerPoint Presentation</vt:lpstr>
      <vt:lpstr>PowerPoint Presentation</vt:lpstr>
      <vt:lpstr>How to update weights</vt:lpstr>
      <vt:lpstr>How to update weights</vt:lpstr>
      <vt:lpstr>PowerPoint Presentation</vt:lpstr>
      <vt:lpstr>Look at errors closer</vt:lpstr>
      <vt:lpstr>Look at errors closer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from Example</vt:lpstr>
      <vt:lpstr>How to deal with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Changes of the error</vt:lpstr>
      <vt:lpstr>Changes of the error</vt:lpstr>
      <vt:lpstr>Changes of the error</vt:lpstr>
      <vt:lpstr>Iterate many times</vt:lpstr>
      <vt:lpstr>Go to notebook 01</vt:lpstr>
      <vt:lpstr>Application: DeepDrumpf</vt:lpstr>
      <vt:lpstr>PowerPoint Presentation</vt:lpstr>
      <vt:lpstr>Perceptron limitations</vt:lpstr>
      <vt:lpstr>Winter of ANN</vt:lpstr>
      <vt:lpstr>Multi-Layer Perceptron</vt:lpstr>
      <vt:lpstr>PowerPoint Presentation</vt:lpstr>
      <vt:lpstr>PowerPoint Presentation</vt:lpstr>
      <vt:lpstr>PowerPoint Presentation</vt:lpstr>
      <vt:lpstr>Go to notebook 02</vt:lpstr>
      <vt:lpstr>PowerPoint Presentation</vt:lpstr>
      <vt:lpstr>Application: Colourization</vt:lpstr>
      <vt:lpstr>PowerPoint Presentation</vt:lpstr>
      <vt:lpstr>PowerPoint Presentation</vt:lpstr>
      <vt:lpstr>Go to notebook 03</vt:lpstr>
      <vt:lpstr>PowerPoint Presentation</vt:lpstr>
      <vt:lpstr>PowerPoint Presentation</vt:lpstr>
      <vt:lpstr>Some useful resources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Qingkai KONG</dc:creator>
  <cp:lastModifiedBy>Qingkai KONG</cp:lastModifiedBy>
  <cp:revision>168</cp:revision>
  <dcterms:created xsi:type="dcterms:W3CDTF">2016-11-06T16:59:00Z</dcterms:created>
  <dcterms:modified xsi:type="dcterms:W3CDTF">2016-11-26T05:29:16Z</dcterms:modified>
</cp:coreProperties>
</file>